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84" r:id="rId2"/>
  </p:sldMasterIdLst>
  <p:sldIdLst>
    <p:sldId id="269" r:id="rId3"/>
    <p:sldId id="257" r:id="rId4"/>
    <p:sldId id="27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2" r:id="rId15"/>
    <p:sldId id="283" r:id="rId16"/>
    <p:sldId id="272" r:id="rId17"/>
    <p:sldId id="274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algn="l" rtl="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algn="l" rtl="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rtl="0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F06441-1543-4B5F-AF37-3478EDC01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2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2/8/2025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40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2/8/2025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748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2/8/2025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10253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white"/>
                </a:solidFill>
              </a:rPr>
              <a:pPr/>
              <a:t>2/8/2025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222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white"/>
                </a:solidFill>
              </a:rPr>
              <a:pPr/>
              <a:t>2/8/2025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714801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2/8/2025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2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white"/>
                </a:solidFill>
              </a:rPr>
              <a:pPr/>
              <a:t>2/8/2025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11342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2/8/2025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5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2/8/2025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2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F06441-1543-4B5F-AF37-3478EDC01736}" type="datetimeFigureOut">
              <a:rPr lang="en-US" smtClean="0">
                <a:solidFill>
                  <a:prstClr val="white"/>
                </a:solidFill>
              </a:rPr>
              <a:pPr/>
              <a:t>2/8/2025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23F97E-7090-45F2-B871-BE798930AB6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916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rtl="0"/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 rtl="0"/>
              <a:t>2/8/2025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rtl="0"/>
            <a:fld id="{E023F97E-7090-45F2-B871-BE798930AB65}" type="slidenum">
              <a:rPr lang="en-US" smtClean="0">
                <a:solidFill>
                  <a:prstClr val="black"/>
                </a:solidFill>
              </a:rPr>
              <a:pPr rtl="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75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72A8019-D489-45E9-B0F5-EED4C0CF2CD3}" type="datetimeFigureOut">
              <a:rPr lang="ar-IQ" smtClean="0"/>
              <a:pPr/>
              <a:t>10/08/1446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EED39EA-14D2-446B-B453-3B7169F3AC6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205168" y="1935237"/>
            <a:ext cx="863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00200" y="533401"/>
            <a:ext cx="54864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IQ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 diseases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fourth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23167" y="3625152"/>
            <a:ext cx="36302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defRPr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Dr.Harith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Abdulla </a:t>
            </a:r>
            <a:endParaRPr lang="en-GB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Pathology and Poultry 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</a:p>
          <a:p>
            <a:pPr algn="ctr" rtl="0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veterinary medicine</a:t>
            </a:r>
            <a:b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Basrah</a:t>
            </a:r>
            <a:endParaRPr lang="en-GB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Image result for university of basra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4" y="533401"/>
            <a:ext cx="1221248" cy="120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4664DB9F-59BB-47A5-8080-662EED16E9E1}"/>
              </a:ext>
            </a:extLst>
          </p:cNvPr>
          <p:cNvSpPr/>
          <p:nvPr/>
        </p:nvSpPr>
        <p:spPr>
          <a:xfrm>
            <a:off x="2483768" y="2184816"/>
            <a:ext cx="63808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Newcastle disease +  Avian Influenza 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EF240524-FD1C-4D7A-81C5-EC549C440BAE}"/>
              </a:ext>
            </a:extLst>
          </p:cNvPr>
          <p:cNvGrpSpPr/>
          <p:nvPr/>
        </p:nvGrpSpPr>
        <p:grpSpPr>
          <a:xfrm>
            <a:off x="139147" y="5661289"/>
            <a:ext cx="8725454" cy="507831"/>
            <a:chOff x="185529" y="6405382"/>
            <a:chExt cx="11633938" cy="67710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5BA06214-1B13-4837-BBC6-F80A38D6FFEB}"/>
                </a:ext>
              </a:extLst>
            </p:cNvPr>
            <p:cNvCxnSpPr/>
            <p:nvPr/>
          </p:nvCxnSpPr>
          <p:spPr>
            <a:xfrm flipH="1">
              <a:off x="304800" y="6412317"/>
              <a:ext cx="1151466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BBFDE99E-14D5-4903-9CE7-4F43A9CB7AB8}"/>
                </a:ext>
              </a:extLst>
            </p:cNvPr>
            <p:cNvSpPr/>
            <p:nvPr/>
          </p:nvSpPr>
          <p:spPr>
            <a:xfrm>
              <a:off x="185529" y="6405382"/>
              <a:ext cx="7908472" cy="677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defRPr/>
              </a:pP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University of </a:t>
              </a:r>
              <a:r>
                <a:rPr lang="en-GB" sz="135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Basrah</a:t>
              </a:r>
              <a:r>
                <a:rPr lang="en-GB" sz="135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College of veterinary </a:t>
              </a:r>
              <a:r>
                <a:rPr lang="en-GB" sz="135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medicine-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Department of Pathology and Poultry Disease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39B0891D-ED79-4931-92F3-C208C57F6CAD}"/>
              </a:ext>
            </a:extLst>
          </p:cNvPr>
          <p:cNvSpPr/>
          <p:nvPr/>
        </p:nvSpPr>
        <p:spPr>
          <a:xfrm>
            <a:off x="7225748" y="1032390"/>
            <a:ext cx="167718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1350" dirty="0">
              <a:solidFill>
                <a:prstClr val="black"/>
              </a:solidFill>
            </a:endParaRPr>
          </a:p>
          <a:p>
            <a:pPr algn="ctr" rtl="0"/>
            <a:r>
              <a:rPr lang="en-US" sz="2700" dirty="0">
                <a:solidFill>
                  <a:prstClr val="black"/>
                </a:solidFill>
              </a:rPr>
              <a:t> </a:t>
            </a:r>
            <a:r>
              <a:rPr lang="ar-IQ" sz="2700" b="1" dirty="0">
                <a:solidFill>
                  <a:prstClr val="black"/>
                </a:solidFill>
              </a:rPr>
              <a:t> شعار الكلية</a:t>
            </a:r>
            <a:endParaRPr lang="en-US" sz="2700" b="1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449" y="309384"/>
            <a:ext cx="1371719" cy="1341236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="" xmlns:a16="http://schemas.microsoft.com/office/drawing/2014/main" id="{7980B8F3-8C3B-8A75-BE31-DD0FD39CF5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804" y="2047833"/>
            <a:ext cx="2350996" cy="296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18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260649"/>
            <a:ext cx="8352928" cy="1008112"/>
          </a:xfrm>
        </p:spPr>
        <p:txBody>
          <a:bodyPr>
            <a:normAutofit/>
          </a:bodyPr>
          <a:lstStyle/>
          <a:p>
            <a:pPr algn="l" rtl="0"/>
            <a:r>
              <a:rPr lang="en-US" sz="4000" dirty="0" smtClean="0">
                <a:solidFill>
                  <a:srgbClr val="FF0000"/>
                </a:solidFill>
              </a:rPr>
              <a:t>Differential diagnosis</a:t>
            </a:r>
            <a:endParaRPr lang="ar-IQ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200800" cy="4536504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Infectious Bronchitis.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Colibacillosis</a:t>
            </a:r>
            <a:r>
              <a:rPr lang="en-US" dirty="0" smtClean="0"/>
              <a:t>  (Airsacculitis).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Bird flu (Avian Influenza).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Marek’s</a:t>
            </a:r>
            <a:r>
              <a:rPr lang="en-US" dirty="0" smtClean="0"/>
              <a:t> Disease (Nervous form).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Infectious </a:t>
            </a:r>
            <a:r>
              <a:rPr lang="en-US" dirty="0" err="1" smtClean="0"/>
              <a:t>Laryngotracheitis</a:t>
            </a:r>
            <a:r>
              <a:rPr lang="en-US" dirty="0" smtClean="0"/>
              <a:t>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Avian Encephalomyelitis.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Infectious </a:t>
            </a:r>
            <a:r>
              <a:rPr lang="en-US" dirty="0" err="1" smtClean="0"/>
              <a:t>Coryza</a:t>
            </a:r>
            <a:r>
              <a:rPr lang="en-US" dirty="0" smtClean="0"/>
              <a:t>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Chronic Respiratory Disease ( CRD )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Aspergillosis</a:t>
            </a:r>
            <a:r>
              <a:rPr lang="en-US" dirty="0" smtClean="0"/>
              <a:t>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Vitamin E Deficiency .</a:t>
            </a:r>
          </a:p>
          <a:p>
            <a:pPr marL="457200" indent="-457200" algn="l" rtl="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308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4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5400" u="sng" dirty="0" smtClean="0">
                <a:solidFill>
                  <a:srgbClr val="FF0000"/>
                </a:solidFill>
              </a:rPr>
              <a:t>Diagnosis</a:t>
            </a:r>
            <a:endParaRPr lang="ar-IQ" sz="54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232" y="1379909"/>
            <a:ext cx="7643192" cy="4857403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History 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HI ( Hemagglutination Inhibition Test ) 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VN ( Virus Neutralization) with known ND </a:t>
            </a:r>
            <a:r>
              <a:rPr lang="en-US" dirty="0" err="1" smtClean="0"/>
              <a:t>antisera</a:t>
            </a:r>
            <a:r>
              <a:rPr lang="en-US" dirty="0" smtClean="0"/>
              <a:t>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ELISA.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Immunofluorescence 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Signs.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Gross lesions.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Isolation and identification of virus.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Reproduction of the disease in susceptible chickens.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5778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u="sng" dirty="0" smtClean="0">
                <a:solidFill>
                  <a:srgbClr val="FF0000"/>
                </a:solidFill>
              </a:rPr>
              <a:t>Treatment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248" y="2060848"/>
            <a:ext cx="7427168" cy="40653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No treatment.</a:t>
            </a:r>
          </a:p>
          <a:p>
            <a:pPr marL="0" indent="0" algn="l">
              <a:buNone/>
            </a:pPr>
            <a:r>
              <a:rPr lang="en-US" dirty="0" smtClean="0"/>
              <a:t>Broad –spectrum antibiotics for secondary bacterial infection.</a:t>
            </a:r>
            <a:endParaRPr lang="en-US" dirty="0"/>
          </a:p>
          <a:p>
            <a:pPr marL="0" indent="0" algn="l">
              <a:buNone/>
            </a:pPr>
            <a:r>
              <a:rPr lang="en-US" sz="4000" u="sng" dirty="0" smtClean="0">
                <a:solidFill>
                  <a:srgbClr val="FF0000"/>
                </a:solidFill>
              </a:rPr>
              <a:t>Prevention</a:t>
            </a:r>
            <a:r>
              <a:rPr lang="en-US" sz="4000" dirty="0" smtClean="0"/>
              <a:t> </a:t>
            </a:r>
            <a:r>
              <a:rPr lang="en-US" sz="1800" dirty="0" smtClean="0"/>
              <a:t>: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1-Vaccination </a:t>
            </a:r>
          </a:p>
          <a:p>
            <a:pPr marL="0" indent="0" algn="l">
              <a:buNone/>
            </a:pPr>
            <a:r>
              <a:rPr lang="en-US" dirty="0" smtClean="0"/>
              <a:t>2- Eradication.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774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63272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>Types of ND Vaccines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90465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 smtClean="0"/>
              <a:t>Live </a:t>
            </a:r>
            <a:r>
              <a:rPr lang="en-US" dirty="0"/>
              <a:t>Attenuated Vaccines (Mild &amp; Intermediate strains)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Administered via </a:t>
            </a:r>
            <a:r>
              <a:rPr lang="en-US" b="1" dirty="0"/>
              <a:t>eye drops, spray, or drinking water</a:t>
            </a:r>
            <a:r>
              <a:rPr lang="en-US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Provides </a:t>
            </a:r>
            <a:r>
              <a:rPr lang="en-US" b="1" dirty="0"/>
              <a:t>short-term immunity</a:t>
            </a:r>
            <a:r>
              <a:rPr lang="en-US" dirty="0"/>
              <a:t>, requiring boosters.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Common strains: </a:t>
            </a:r>
            <a:r>
              <a:rPr lang="en-US" b="1" dirty="0" err="1"/>
              <a:t>Lasota</a:t>
            </a:r>
            <a:r>
              <a:rPr lang="en-US" b="1" dirty="0"/>
              <a:t>, </a:t>
            </a:r>
            <a:r>
              <a:rPr lang="en-US" b="1" dirty="0" err="1"/>
              <a:t>Hitchner</a:t>
            </a:r>
            <a:r>
              <a:rPr lang="en-US" b="1" dirty="0"/>
              <a:t> B1, Clone 30, VG/GA</a:t>
            </a:r>
            <a:r>
              <a:rPr lang="en-US" dirty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Inactivated (Killed) Vaccines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Given via </a:t>
            </a:r>
            <a:r>
              <a:rPr lang="en-US" b="1" dirty="0"/>
              <a:t>injection (IM or SC)</a:t>
            </a:r>
            <a:r>
              <a:rPr lang="en-US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Used for </a:t>
            </a:r>
            <a:r>
              <a:rPr lang="en-US" b="1" dirty="0"/>
              <a:t>longer-lasting immunity</a:t>
            </a:r>
            <a:r>
              <a:rPr lang="en-US" dirty="0"/>
              <a:t> in layers and breeders.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Often given </a:t>
            </a:r>
            <a:r>
              <a:rPr lang="en-US" b="1" dirty="0"/>
              <a:t>before laying period</a:t>
            </a:r>
            <a:r>
              <a:rPr lang="en-US" dirty="0"/>
              <a:t> to ensure maternal antibody transfer.</a:t>
            </a:r>
          </a:p>
          <a:p>
            <a:pPr>
              <a:buFont typeface="+mj-lt"/>
              <a:buAutoNum type="arabicPeriod"/>
            </a:pPr>
            <a:r>
              <a:rPr lang="en-US" dirty="0"/>
              <a:t>Recombinant Vaccines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b="1" dirty="0"/>
              <a:t>Vector-based vaccines</a:t>
            </a:r>
            <a:r>
              <a:rPr lang="en-US" dirty="0"/>
              <a:t> (e.g., using </a:t>
            </a:r>
            <a:r>
              <a:rPr lang="en-US" dirty="0" err="1"/>
              <a:t>fowlpox</a:t>
            </a:r>
            <a:r>
              <a:rPr lang="en-US" dirty="0"/>
              <a:t> or HVT as vectors).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Can be given </a:t>
            </a:r>
            <a:r>
              <a:rPr lang="en-US" b="1" dirty="0"/>
              <a:t>in </a:t>
            </a:r>
            <a:r>
              <a:rPr lang="en-US" b="1" dirty="0" err="1"/>
              <a:t>ovo</a:t>
            </a:r>
            <a:r>
              <a:rPr lang="en-US" b="1" dirty="0"/>
              <a:t> (at hatchery) or at day-old via injection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30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1404074"/>
          </a:xfrm>
        </p:spPr>
        <p:txBody>
          <a:bodyPr>
            <a:normAutofit fontScale="90000"/>
          </a:bodyPr>
          <a:lstStyle/>
          <a:p>
            <a:r>
              <a:rPr lang="en-US" dirty="0"/>
              <a:t>Common ND Vaccination Schedule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47260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Broilers (Short-Lived Birds)</a:t>
            </a:r>
          </a:p>
          <a:p>
            <a:pPr>
              <a:buFont typeface="Arial"/>
              <a:buChar char="•"/>
            </a:pPr>
            <a:r>
              <a:rPr lang="en-US" dirty="0"/>
              <a:t>Day 1: Live vaccine (</a:t>
            </a:r>
            <a:r>
              <a:rPr lang="en-US" dirty="0" err="1"/>
              <a:t>Hitchner</a:t>
            </a:r>
            <a:r>
              <a:rPr lang="en-US" dirty="0"/>
              <a:t> B1 or VG/GA) via eye drops/spray.</a:t>
            </a:r>
          </a:p>
          <a:p>
            <a:pPr>
              <a:buFont typeface="Arial"/>
              <a:buChar char="•"/>
            </a:pPr>
            <a:r>
              <a:rPr lang="en-US" dirty="0"/>
              <a:t>Day 10–14: Booster (</a:t>
            </a:r>
            <a:r>
              <a:rPr lang="en-US" dirty="0" err="1"/>
              <a:t>LaSota</a:t>
            </a:r>
            <a:r>
              <a:rPr lang="en-US" dirty="0"/>
              <a:t>) via drinking water or spray.</a:t>
            </a:r>
          </a:p>
          <a:p>
            <a:pPr>
              <a:buFont typeface="Arial"/>
              <a:buChar char="•"/>
            </a:pPr>
            <a:r>
              <a:rPr lang="en-US" dirty="0"/>
              <a:t>Day 21–28: Additional booster in high-risk areas.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 Layers &amp; Breeders (Long-Lived Birds</a:t>
            </a:r>
            <a:r>
              <a:rPr lang="en-US" dirty="0"/>
              <a:t>)</a:t>
            </a:r>
          </a:p>
          <a:p>
            <a:pPr>
              <a:buFont typeface="Arial"/>
              <a:buChar char="•"/>
            </a:pPr>
            <a:r>
              <a:rPr lang="en-US" dirty="0"/>
              <a:t>Day 1: Live vaccine (</a:t>
            </a:r>
            <a:r>
              <a:rPr lang="en-US" dirty="0" err="1"/>
              <a:t>Hitchner</a:t>
            </a:r>
            <a:r>
              <a:rPr lang="en-US" dirty="0"/>
              <a:t> B1) via eye drop/spray.</a:t>
            </a:r>
          </a:p>
          <a:p>
            <a:pPr>
              <a:buFont typeface="Arial"/>
              <a:buChar char="•"/>
            </a:pPr>
            <a:r>
              <a:rPr lang="en-US" dirty="0"/>
              <a:t>Day 10–14: Live booster (</a:t>
            </a:r>
            <a:r>
              <a:rPr lang="en-US" dirty="0" err="1"/>
              <a:t>LaSota</a:t>
            </a:r>
            <a:r>
              <a:rPr lang="en-US" dirty="0"/>
              <a:t>).</a:t>
            </a:r>
          </a:p>
          <a:p>
            <a:pPr>
              <a:buFont typeface="Arial"/>
              <a:buChar char="•"/>
            </a:pPr>
            <a:r>
              <a:rPr lang="en-US" dirty="0"/>
              <a:t>4–6 Weeks: Another live booster (VG/GA).</a:t>
            </a:r>
          </a:p>
          <a:p>
            <a:pPr>
              <a:buFont typeface="Arial"/>
              <a:buChar char="•"/>
            </a:pPr>
            <a:r>
              <a:rPr lang="en-US" dirty="0"/>
              <a:t>8–10 Weeks: Inactivated vaccine (IM or SC).</a:t>
            </a:r>
          </a:p>
          <a:p>
            <a:pPr>
              <a:buFont typeface="Arial"/>
              <a:buChar char="•"/>
            </a:pPr>
            <a:r>
              <a:rPr lang="en-US" dirty="0"/>
              <a:t>16–18 Weeks: Inactivated vaccine (before laying).</a:t>
            </a:r>
          </a:p>
          <a:p>
            <a:pPr>
              <a:buFont typeface="Arial"/>
              <a:buChar char="•"/>
            </a:pPr>
            <a:r>
              <a:rPr lang="en-US" dirty="0"/>
              <a:t>During Laying: Live booster every 8–12 weeks (if needed).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548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عنوان 5"/>
          <p:cNvSpPr>
            <a:spLocks noGrp="1"/>
          </p:cNvSpPr>
          <p:nvPr>
            <p:ph type="title"/>
          </p:nvPr>
        </p:nvSpPr>
        <p:spPr>
          <a:xfrm>
            <a:off x="251521" y="260649"/>
            <a:ext cx="8504552" cy="5760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  <a:cs typeface="Majalla UI"/>
              </a:rPr>
              <a:t>1Avian Influenza { Bird flu } </a:t>
            </a:r>
            <a:endParaRPr lang="ar-IQ" dirty="0" smtClean="0">
              <a:solidFill>
                <a:schemeClr val="tx2"/>
              </a:solidFill>
            </a:endParaRPr>
          </a:p>
        </p:txBody>
      </p:sp>
      <p:sp>
        <p:nvSpPr>
          <p:cNvPr id="5123" name="عنصر نائب للمحتوى 6"/>
          <p:cNvSpPr>
            <a:spLocks noGrp="1"/>
          </p:cNvSpPr>
          <p:nvPr>
            <p:ph idx="1"/>
          </p:nvPr>
        </p:nvSpPr>
        <p:spPr>
          <a:xfrm>
            <a:off x="318655" y="1579418"/>
            <a:ext cx="8429809" cy="5161950"/>
          </a:xfrm>
        </p:spPr>
        <p:txBody>
          <a:bodyPr>
            <a:noAutofit/>
          </a:bodyPr>
          <a:lstStyle/>
          <a:p>
            <a:pPr marL="0" indent="0" algn="l" rtl="0" eaLnBrk="1" hangingPunct="1">
              <a:buFont typeface="Brush Script MT" pitchFamily="66" charset="0"/>
              <a:buNone/>
            </a:pPr>
            <a:r>
              <a:rPr lang="en-US" sz="2800" dirty="0" smtClean="0">
                <a:cs typeface="Arial" pitchFamily="34" charset="0"/>
              </a:rPr>
              <a:t>Avian influenza is viral disease affecting respiratory, digestive and / or nervous system of many species of birds .</a:t>
            </a:r>
          </a:p>
          <a:p>
            <a:pPr marL="0" indent="0" algn="l" rtl="0" eaLnBrk="1" hangingPunct="1">
              <a:buFont typeface="Brush Script MT" pitchFamily="66" charset="0"/>
              <a:buNone/>
            </a:pPr>
            <a:r>
              <a:rPr lang="en-US" sz="2800" u="sng" dirty="0" smtClean="0">
                <a:solidFill>
                  <a:schemeClr val="tx2"/>
                </a:solidFill>
                <a:cs typeface="Arial" pitchFamily="34" charset="0"/>
              </a:rPr>
              <a:t>Etiology </a:t>
            </a:r>
          </a:p>
          <a:p>
            <a:pPr marL="0" indent="0" algn="l" rtl="0" eaLnBrk="1" hangingPunct="1">
              <a:buFont typeface="Brush Script MT" pitchFamily="66" charset="0"/>
              <a:buNone/>
            </a:pP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Orthomyxovirus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 type A  two  forms :-</a:t>
            </a:r>
          </a:p>
          <a:p>
            <a:pPr marL="0" indent="0" algn="l" rtl="0" eaLnBrk="1" hangingPunct="1">
              <a:buFont typeface="Brush Script MT" pitchFamily="66" charset="0"/>
              <a:buNone/>
            </a:pPr>
            <a:r>
              <a:rPr lang="en-US" sz="2800" dirty="0" smtClean="0">
                <a:cs typeface="Arial" pitchFamily="34" charset="0"/>
              </a:rPr>
              <a:t>1- Highly Pathogenic Avian Influenza  Virus {HPAIV} .</a:t>
            </a:r>
          </a:p>
          <a:p>
            <a:pPr marL="0" indent="0" algn="l" rtl="0" eaLnBrk="1" hangingPunct="1">
              <a:buFont typeface="Brush Script MT" pitchFamily="66" charset="0"/>
              <a:buNone/>
            </a:pPr>
            <a:r>
              <a:rPr lang="en-US" sz="2800" dirty="0" smtClean="0">
                <a:cs typeface="Arial" pitchFamily="34" charset="0"/>
              </a:rPr>
              <a:t>2- Low Pathogenic Avian Influenza  Virus { LPAIV}.</a:t>
            </a:r>
            <a:endParaRPr lang="ar-IQ" sz="2800" dirty="0" smtClean="0"/>
          </a:p>
        </p:txBody>
      </p:sp>
    </p:spTree>
    <p:extLst>
      <p:ext uri="{BB962C8B-B14F-4D97-AF65-F5344CB8AC3E}">
        <p14:creationId xmlns:p14="http://schemas.microsoft.com/office/powerpoint/2010/main" val="422051529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89000" y="765175"/>
            <a:ext cx="7570788" cy="5360988"/>
          </a:xfrm>
        </p:spPr>
        <p:txBody>
          <a:bodyPr rtlCol="0">
            <a:normAutofit lnSpcReduction="100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2"/>
                </a:solidFill>
              </a:rPr>
              <a:t>The virus have two types  of  surface  antigens :-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1- </a:t>
            </a:r>
            <a:r>
              <a:rPr lang="en-US" dirty="0" err="1" smtClean="0"/>
              <a:t>Hemagglutinin</a:t>
            </a:r>
            <a:r>
              <a:rPr lang="en-US" dirty="0" smtClean="0"/>
              <a:t> (H) = 15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2- Neuraminidase (N) = 9 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Incubation period : Few hours to days 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dirty="0" smtClean="0"/>
              <a:t>Course of the disease :- 1 – 2 weeks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2800" b="1" u="sng" dirty="0" smtClean="0">
                <a:solidFill>
                  <a:schemeClr val="accent2"/>
                </a:solidFill>
              </a:rPr>
              <a:t>Method of Spread :-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1- Contact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2- Water fowl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3- Slaughter house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4- Live markets 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dirty="0" smtClean="0"/>
              <a:t>Morbidity  : Variable 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dirty="0" smtClean="0"/>
              <a:t>Mortality: Can reach 80 – 100 %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805322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706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smtClean="0">
                <a:solidFill>
                  <a:srgbClr val="C00000"/>
                </a:solidFill>
                <a:ea typeface="+mj-ea"/>
              </a:rPr>
              <a:t>Clinical signs </a:t>
            </a:r>
            <a:endParaRPr lang="ar-IQ" b="1" u="sng" dirty="0">
              <a:solidFill>
                <a:srgbClr val="C00000"/>
              </a:solidFill>
              <a:ea typeface="+mj-ea"/>
            </a:endParaRPr>
          </a:p>
        </p:txBody>
      </p:sp>
      <p:sp>
        <p:nvSpPr>
          <p:cNvPr id="7171" name="عنصر نائب للمحتوى 2"/>
          <p:cNvSpPr>
            <a:spLocks noGrp="1"/>
          </p:cNvSpPr>
          <p:nvPr>
            <p:ph idx="1"/>
          </p:nvPr>
        </p:nvSpPr>
        <p:spPr>
          <a:xfrm>
            <a:off x="827088" y="1557338"/>
            <a:ext cx="7715250" cy="4608512"/>
          </a:xfrm>
        </p:spPr>
        <p:txBody>
          <a:bodyPr>
            <a:normAutofit fontScale="92500" lnSpcReduction="20000"/>
          </a:bodyPr>
          <a:lstStyle/>
          <a:p>
            <a:pPr marL="514350" indent="-514350" algn="l" rtl="0" eaLnBrk="1" hangingPunct="1">
              <a:buNone/>
            </a:pPr>
            <a:r>
              <a:rPr lang="en-US" dirty="0" smtClean="0">
                <a:cs typeface="Arial" pitchFamily="34" charset="0"/>
              </a:rPr>
              <a:t>1.  Soft – shelled eggs .</a:t>
            </a:r>
          </a:p>
          <a:p>
            <a:pPr marL="514350" indent="-514350" algn="l" rtl="0" eaLnBrk="1" hangingPunct="1">
              <a:buNone/>
            </a:pPr>
            <a:r>
              <a:rPr lang="en-US" dirty="0" smtClean="0">
                <a:cs typeface="Arial" pitchFamily="34" charset="0"/>
              </a:rPr>
              <a:t>2.  Sudden drop in egg production .</a:t>
            </a:r>
          </a:p>
          <a:p>
            <a:pPr marL="514350" indent="-514350" algn="l" rtl="0" eaLnBrk="1" hangingPunct="1">
              <a:buNone/>
            </a:pPr>
            <a:r>
              <a:rPr lang="en-US" dirty="0" smtClean="0">
                <a:cs typeface="Arial" pitchFamily="34" charset="0"/>
              </a:rPr>
              <a:t>3.  Cyanosis of wattles and comb .</a:t>
            </a:r>
          </a:p>
          <a:p>
            <a:pPr marL="514350" indent="-514350" algn="l" rtl="0" eaLnBrk="1" hangingPunct="1">
              <a:buNone/>
            </a:pPr>
            <a:r>
              <a:rPr lang="en-US" dirty="0" smtClean="0">
                <a:cs typeface="Arial" pitchFamily="34" charset="0"/>
              </a:rPr>
              <a:t>4.  Edema and swelling of head ,eyelids , comb ,wattles and</a:t>
            </a:r>
          </a:p>
          <a:p>
            <a:pPr marL="514350" indent="-514350" algn="l" rtl="0" eaLnBrk="1" hangingPunct="1">
              <a:buNone/>
            </a:pPr>
            <a:r>
              <a:rPr lang="en-US" dirty="0" smtClean="0">
                <a:cs typeface="Arial" pitchFamily="34" charset="0"/>
              </a:rPr>
              <a:t>     hock .</a:t>
            </a:r>
          </a:p>
          <a:p>
            <a:pPr marL="514350" indent="-514350" algn="l" rtl="0" eaLnBrk="1" hangingPunct="1">
              <a:buNone/>
            </a:pPr>
            <a:r>
              <a:rPr lang="en-US" dirty="0" smtClean="0">
                <a:cs typeface="Arial" pitchFamily="34" charset="0"/>
              </a:rPr>
              <a:t>5.  Diarrhea .</a:t>
            </a:r>
          </a:p>
          <a:p>
            <a:pPr marL="0" indent="0" algn="l" rtl="0">
              <a:buNone/>
            </a:pPr>
            <a:r>
              <a:rPr lang="en-US" dirty="0" smtClean="0">
                <a:cs typeface="Arial" pitchFamily="34" charset="0"/>
              </a:rPr>
              <a:t>6.  Blood – tinged discharge from nostrils .</a:t>
            </a:r>
          </a:p>
          <a:p>
            <a:pPr marL="0" indent="0" algn="l" rtl="0">
              <a:buNone/>
            </a:pPr>
            <a:r>
              <a:rPr lang="en-US" dirty="0" smtClean="0">
                <a:cs typeface="Arial" pitchFamily="34" charset="0"/>
              </a:rPr>
              <a:t>7. </a:t>
            </a:r>
            <a:r>
              <a:rPr lang="en-US" dirty="0" err="1" smtClean="0">
                <a:cs typeface="Arial" pitchFamily="34" charset="0"/>
              </a:rPr>
              <a:t>Incoordination</a:t>
            </a:r>
            <a:r>
              <a:rPr lang="en-US" dirty="0" smtClean="0">
                <a:cs typeface="Arial" pitchFamily="34" charset="0"/>
              </a:rPr>
              <a:t> ,including loss of ability to walk and stand . </a:t>
            </a:r>
          </a:p>
          <a:p>
            <a:pPr marL="0" indent="0" algn="l" rtl="0">
              <a:buNone/>
            </a:pPr>
            <a:r>
              <a:rPr lang="en-US" dirty="0" smtClean="0">
                <a:cs typeface="Arial" pitchFamily="34" charset="0"/>
              </a:rPr>
              <a:t>8. Pin – point hemorrhages , most easily seen on feet and</a:t>
            </a:r>
          </a:p>
          <a:p>
            <a:pPr marL="0" indent="0" algn="l" rtl="0">
              <a:buNone/>
            </a:pPr>
            <a:r>
              <a:rPr lang="en-US" dirty="0" smtClean="0">
                <a:cs typeface="Arial" pitchFamily="34" charset="0"/>
              </a:rPr>
              <a:t>    shanks .</a:t>
            </a:r>
          </a:p>
          <a:p>
            <a:pPr marL="0" indent="0" algn="l" rtl="0">
              <a:buNone/>
            </a:pPr>
            <a:r>
              <a:rPr lang="en-US" dirty="0" smtClean="0">
                <a:cs typeface="Arial" pitchFamily="34" charset="0"/>
              </a:rPr>
              <a:t>9.  Respiratory distress .</a:t>
            </a:r>
          </a:p>
          <a:p>
            <a:pPr marL="0" indent="0" algn="l" rtl="0">
              <a:buNone/>
            </a:pPr>
            <a:r>
              <a:rPr lang="en-US" dirty="0" smtClean="0">
                <a:cs typeface="Arial" pitchFamily="34" charset="0"/>
              </a:rPr>
              <a:t>10. Increased death losses in a flock</a:t>
            </a:r>
            <a:endParaRPr lang="ar-IQ" dirty="0" smtClean="0"/>
          </a:p>
        </p:txBody>
      </p:sp>
    </p:spTree>
    <p:extLst>
      <p:ext uri="{BB962C8B-B14F-4D97-AF65-F5344CB8AC3E}">
        <p14:creationId xmlns:p14="http://schemas.microsoft.com/office/powerpoint/2010/main" val="84096166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620713"/>
            <a:ext cx="8229600" cy="706437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u="sng" dirty="0" smtClean="0">
                <a:solidFill>
                  <a:schemeClr val="accent2"/>
                </a:solidFill>
                <a:ea typeface="+mj-ea"/>
              </a:rPr>
              <a:t>Post – mortem lesions:</a:t>
            </a:r>
            <a:endParaRPr lang="ar-IQ" b="1" u="sng" dirty="0">
              <a:solidFill>
                <a:schemeClr val="accent2"/>
              </a:solidFill>
              <a:ea typeface="+mj-ea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00113" y="1379538"/>
            <a:ext cx="7488237" cy="4929187"/>
          </a:xfrm>
        </p:spPr>
        <p:txBody>
          <a:bodyPr rtlCol="0">
            <a:normAutofit/>
          </a:bodyPr>
          <a:lstStyle/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S</a:t>
            </a:r>
            <a:r>
              <a:rPr lang="en-US" dirty="0" smtClean="0"/>
              <a:t>welling of the face and area below the beak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Clear straw – colored fluid in the subcutaneous.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Congestion in the skin and intestinal tract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Hemorrhage may be seen in the 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a. Trachea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b. </a:t>
            </a:r>
            <a:r>
              <a:rPr lang="en-US" dirty="0" err="1" smtClean="0"/>
              <a:t>Proventriculus</a:t>
            </a:r>
            <a:r>
              <a:rPr lang="en-US" dirty="0" smtClean="0"/>
              <a:t>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c. Beneath the lining of the gizzard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d. Intestines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e. Muscles  along  the breast  bone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/>
              <a:t>f</a:t>
            </a:r>
            <a:r>
              <a:rPr lang="en-US" dirty="0" smtClean="0"/>
              <a:t> . Heart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g. Gizzard  fat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H. Abdominal  fat.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 smtClean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 smtClean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 smtClean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 smtClean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2051289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44538" y="908050"/>
            <a:ext cx="7715250" cy="4968875"/>
          </a:xfrm>
        </p:spPr>
        <p:txBody>
          <a:bodyPr rtlCol="0">
            <a:normAutofit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5. The lining of  the  gizzard  may  be  easily   removed.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6. Sinusitis  with  </a:t>
            </a:r>
            <a:r>
              <a:rPr lang="en-US" dirty="0" err="1" smtClean="0"/>
              <a:t>mucopurulent</a:t>
            </a:r>
            <a:r>
              <a:rPr lang="en-US" dirty="0" smtClean="0"/>
              <a:t>  to  caseous  exudate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7. </a:t>
            </a:r>
            <a:r>
              <a:rPr lang="en-US" dirty="0" err="1" smtClean="0"/>
              <a:t>Fibrinopurulent</a:t>
            </a:r>
            <a:r>
              <a:rPr lang="en-US" dirty="0" smtClean="0"/>
              <a:t>   pericarditis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sz="3200" b="1" u="sng" dirty="0" smtClean="0">
              <a:solidFill>
                <a:schemeClr val="accent2"/>
              </a:solidFill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sz="3200" b="1" u="sng" dirty="0" smtClean="0">
              <a:solidFill>
                <a:schemeClr val="accent2"/>
              </a:solidFill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3200" b="1" u="sng" dirty="0" smtClean="0">
                <a:solidFill>
                  <a:schemeClr val="accent2"/>
                </a:solidFill>
              </a:rPr>
              <a:t>Note</a:t>
            </a:r>
            <a:r>
              <a:rPr lang="en-US" sz="3200" b="1" dirty="0" smtClean="0">
                <a:solidFill>
                  <a:schemeClr val="accent2"/>
                </a:solidFill>
              </a:rPr>
              <a:t> 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Young  broilers  may show  signs  of  severe  dehydration with  other  lesions  less  pronounced  or  absent  entirely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78243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3226"/>
          </a:xfrm>
        </p:spPr>
        <p:txBody>
          <a:bodyPr>
            <a:normAutofit/>
          </a:bodyPr>
          <a:lstStyle/>
          <a:p>
            <a:pPr marL="571500" indent="-571500" algn="l" rtl="0"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FF0000"/>
                </a:solidFill>
              </a:rPr>
              <a:t>Newcastle disease                          </a:t>
            </a:r>
            <a:endParaRPr lang="ar-IQ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96" y="1844824"/>
            <a:ext cx="7437512" cy="4104456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Highly contagious and fatal viral disease of most domestic fowl as well as many wild and pet bird.</a:t>
            </a:r>
          </a:p>
          <a:p>
            <a:pPr algn="l" rtl="0"/>
            <a:r>
              <a:rPr lang="en-US" dirty="0" smtClean="0"/>
              <a:t>Newcastle disease virus may cause conjunctivitis in humans.</a:t>
            </a:r>
          </a:p>
          <a:p>
            <a:pPr algn="l" rtl="0"/>
            <a:r>
              <a:rPr lang="en-US" sz="4000" dirty="0" smtClean="0"/>
              <a:t>Etiology:</a:t>
            </a:r>
            <a:endParaRPr lang="ar-IQ" sz="4000" dirty="0"/>
          </a:p>
          <a:p>
            <a:pPr marL="0" indent="0" algn="l" rtl="0">
              <a:buNone/>
            </a:pPr>
            <a:r>
              <a:rPr lang="en-US" dirty="0" err="1" smtClean="0"/>
              <a:t>Paramyxovirus</a:t>
            </a:r>
            <a:r>
              <a:rPr lang="en-US" dirty="0" smtClean="0"/>
              <a:t> type 1 ,single stranded RNA virus.</a:t>
            </a:r>
            <a:r>
              <a:rPr lang="ar-IQ" sz="2800" dirty="0" smtClean="0"/>
              <a:t> </a:t>
            </a:r>
            <a:endParaRPr lang="ar-IQ" sz="1600" dirty="0" smtClean="0"/>
          </a:p>
        </p:txBody>
      </p:sp>
    </p:spTree>
    <p:extLst>
      <p:ext uri="{BB962C8B-B14F-4D97-AF65-F5344CB8AC3E}">
        <p14:creationId xmlns:p14="http://schemas.microsoft.com/office/powerpoint/2010/main" val="122373484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650" y="908050"/>
            <a:ext cx="7993063" cy="5689600"/>
          </a:xfrm>
        </p:spPr>
        <p:txBody>
          <a:bodyPr rtlCol="0">
            <a:normAutofit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2800" u="sng" dirty="0" smtClean="0">
                <a:solidFill>
                  <a:schemeClr val="accent2"/>
                </a:solidFill>
              </a:rPr>
              <a:t>Diagnosis 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Isolation and identification of the virus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Serology : 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dirty="0" smtClean="0"/>
              <a:t>a. AGP { Agar Gel Precipitation test}.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dirty="0" smtClean="0"/>
              <a:t>ELISA.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dirty="0" smtClean="0"/>
              <a:t>HI {</a:t>
            </a:r>
            <a:r>
              <a:rPr lang="en-US" dirty="0" err="1" smtClean="0"/>
              <a:t>Hemagglutination</a:t>
            </a:r>
            <a:r>
              <a:rPr lang="en-US" dirty="0" smtClean="0"/>
              <a:t> Inhibition test }.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algn="l" rtl="0">
              <a:defRPr/>
            </a:pPr>
            <a:r>
              <a:rPr lang="en-US" sz="3200" b="1" u="sng" dirty="0" smtClean="0">
                <a:solidFill>
                  <a:schemeClr val="accent2"/>
                </a:solidFill>
              </a:rPr>
              <a:t>Differential Diagnosis </a:t>
            </a:r>
          </a:p>
          <a:p>
            <a:pPr marL="0" indent="0" algn="l" rtl="0">
              <a:buNone/>
              <a:defRPr/>
            </a:pPr>
            <a:r>
              <a:rPr lang="en-US" dirty="0" smtClean="0"/>
              <a:t>Diseases affecting :- Respiratory , Digestive and Nervous systems .</a:t>
            </a:r>
            <a:endParaRPr lang="ar-IQ" dirty="0" smtClean="0"/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0982753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285860"/>
            <a:ext cx="6196405" cy="4437209"/>
          </a:xfrm>
        </p:spPr>
        <p:txBody>
          <a:bodyPr>
            <a:normAutofit/>
          </a:bodyPr>
          <a:lstStyle/>
          <a:p>
            <a:pPr algn="l" rtl="0">
              <a:defRPr/>
            </a:pPr>
            <a:r>
              <a:rPr lang="en-US" sz="3200" b="1" u="sng" dirty="0" smtClean="0">
                <a:solidFill>
                  <a:schemeClr val="accent2"/>
                </a:solidFill>
              </a:rPr>
              <a:t>Treatment  :- </a:t>
            </a:r>
          </a:p>
          <a:p>
            <a:pPr algn="l" rtl="0">
              <a:buNone/>
              <a:defRPr/>
            </a:pPr>
            <a:r>
              <a:rPr lang="en-US" sz="3200" b="1" dirty="0" smtClean="0">
                <a:solidFill>
                  <a:schemeClr val="accent2"/>
                </a:solidFill>
              </a:rPr>
              <a:t>   </a:t>
            </a:r>
            <a:r>
              <a:rPr lang="en-US" dirty="0" smtClean="0"/>
              <a:t>No treatment .</a:t>
            </a:r>
          </a:p>
          <a:p>
            <a:pPr algn="l" rtl="0">
              <a:defRPr/>
            </a:pPr>
            <a:r>
              <a:rPr lang="en-US" sz="2800" b="1" u="sng" dirty="0" smtClean="0">
                <a:solidFill>
                  <a:schemeClr val="accent2"/>
                </a:solidFill>
              </a:rPr>
              <a:t>Prevention and Control :-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dirty="0" smtClean="0"/>
              <a:t>Strict  quarantine  measures .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dirty="0" smtClean="0"/>
              <a:t>Depopulate  infected  flocks .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dirty="0" smtClean="0"/>
              <a:t>Bury  infected  birds .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mtClean="0"/>
              <a:t>Killed  vaccine  are  available  for  certain approved  </a:t>
            </a:r>
            <a:r>
              <a:rPr lang="en-US" dirty="0" smtClean="0"/>
              <a:t>areas.</a:t>
            </a:r>
          </a:p>
          <a:p>
            <a:pPr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75566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Supportive Care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Hydration</a:t>
            </a:r>
            <a:r>
              <a:rPr lang="en-US" sz="2800" dirty="0"/>
              <a:t>: Ensure continuous access to clean, fresh water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Nutrition</a:t>
            </a:r>
            <a:r>
              <a:rPr lang="en-US" sz="2800" dirty="0"/>
              <a:t>: Provide a balanced diet to support the immune system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Electrolytes </a:t>
            </a:r>
            <a:r>
              <a:rPr lang="en-US" sz="2800" dirty="0"/>
              <a:t>and Vitamins: Administer supplements, such as </a:t>
            </a:r>
            <a:r>
              <a:rPr lang="en-US" sz="2800" dirty="0" err="1"/>
              <a:t>Electrovit</a:t>
            </a:r>
            <a:r>
              <a:rPr lang="en-US" sz="2800" dirty="0"/>
              <a:t> C, to bolster immunity and alleviate stress.</a:t>
            </a:r>
          </a:p>
        </p:txBody>
      </p:sp>
    </p:spTree>
    <p:extLst>
      <p:ext uri="{BB962C8B-B14F-4D97-AF65-F5344CB8AC3E}">
        <p14:creationId xmlns:p14="http://schemas.microsoft.com/office/powerpoint/2010/main" val="63514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6965245" cy="120248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800" dirty="0" smtClean="0">
                <a:solidFill>
                  <a:srgbClr val="FF0000"/>
                </a:solidFill>
              </a:rPr>
              <a:t>Strains of ND viruses </a:t>
            </a:r>
            <a:endParaRPr lang="ar-IQ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240" y="1916832"/>
            <a:ext cx="7612412" cy="4209331"/>
          </a:xfrm>
        </p:spPr>
        <p:txBody>
          <a:bodyPr/>
          <a:lstStyle/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Lentogenic</a:t>
            </a:r>
            <a:r>
              <a:rPr lang="en-US" dirty="0" smtClean="0"/>
              <a:t> ND virus : Mild : Kills embryos in  more  than 90 hours.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Mesogenic</a:t>
            </a:r>
            <a:r>
              <a:rPr lang="en-US" dirty="0" smtClean="0"/>
              <a:t> ND virus : Moderate : Kills  embryos  in 60 -90 hours.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Velogenic</a:t>
            </a:r>
            <a:r>
              <a:rPr lang="en-US" dirty="0" smtClean="0"/>
              <a:t> : Highly virulent  </a:t>
            </a:r>
            <a:r>
              <a:rPr lang="en-US" dirty="0" err="1" smtClean="0"/>
              <a:t>neurotropic</a:t>
            </a:r>
            <a:r>
              <a:rPr lang="en-US" dirty="0" smtClean="0"/>
              <a:t> or </a:t>
            </a:r>
            <a:r>
              <a:rPr lang="en-US" dirty="0" err="1" smtClean="0"/>
              <a:t>viscerotropic</a:t>
            </a:r>
            <a:r>
              <a:rPr lang="en-US" dirty="0" smtClean="0"/>
              <a:t>  : Kills embryo in less than 60 hours.</a:t>
            </a:r>
          </a:p>
          <a:p>
            <a:pPr marL="441325" indent="-441325" algn="l" rtl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 marL="441325" indent="-441325" algn="l" rtl="0">
              <a:buNone/>
            </a:pP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Lentogenic</a:t>
            </a:r>
            <a:r>
              <a:rPr lang="en-US" b="1" dirty="0" smtClean="0">
                <a:solidFill>
                  <a:srgbClr val="FF0000"/>
                </a:solidFill>
              </a:rPr>
              <a:t> and Mesogenic strains are used as vaccines</a:t>
            </a:r>
            <a:r>
              <a:rPr lang="en-US" b="1" dirty="0" smtClean="0"/>
              <a:t>.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4305444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685325" cy="1130477"/>
          </a:xfrm>
        </p:spPr>
        <p:txBody>
          <a:bodyPr>
            <a:normAutofit fontScale="90000"/>
          </a:bodyPr>
          <a:lstStyle/>
          <a:p>
            <a:pPr marL="571500" indent="-571500" algn="l" rtl="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Forms of Newcastle disease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075240" cy="5256584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GB" dirty="0" smtClean="0"/>
              <a:t>1-</a:t>
            </a:r>
            <a:r>
              <a:rPr lang="en-US" dirty="0" err="1" smtClean="0"/>
              <a:t>Asciatic</a:t>
            </a:r>
            <a:r>
              <a:rPr lang="en-US" dirty="0" smtClean="0"/>
              <a:t> form , Viscerotropic  </a:t>
            </a:r>
            <a:r>
              <a:rPr lang="ar-IQ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1-</a:t>
            </a:r>
            <a:r>
              <a:rPr lang="en-US" b="1" dirty="0" smtClean="0"/>
              <a:t>Doyle ’s form </a:t>
            </a:r>
            <a:r>
              <a:rPr lang="ar-IQ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Velogenic</a:t>
            </a:r>
            <a:r>
              <a:rPr lang="en-US" dirty="0" smtClean="0"/>
              <a:t> Newcastle Disease ( VVND ), Digestive form , Exotic form : Acute lethal infection of all ages of chickens.</a:t>
            </a:r>
          </a:p>
          <a:p>
            <a:pPr marL="0" indent="0" algn="l">
              <a:buNone/>
            </a:pPr>
            <a:r>
              <a:rPr lang="en-US" dirty="0" smtClean="0"/>
              <a:t>Hemorrhagic lesions of digestive tract are present.</a:t>
            </a:r>
          </a:p>
          <a:p>
            <a:pPr marL="0" indent="0" algn="l">
              <a:buNone/>
            </a:pPr>
            <a:r>
              <a:rPr lang="ar-IQ" dirty="0" smtClean="0"/>
              <a:t>    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2- </a:t>
            </a:r>
            <a:r>
              <a:rPr lang="en-US" b="1" dirty="0" smtClean="0"/>
              <a:t>Beach’s form </a:t>
            </a:r>
            <a:r>
              <a:rPr lang="en-US" dirty="0" smtClean="0"/>
              <a:t>: An acute ,often lethal infection of chickens of all ages ,characterized by respiratory and neurological signs , hence the term ,Neurotropic Velogenic Newcastle Disease (NVND ) ,and pneumotropic  velogenic  ND . </a:t>
            </a:r>
          </a:p>
          <a:p>
            <a:pPr marL="0" indent="0" algn="l">
              <a:buNone/>
            </a:pPr>
            <a:endParaRPr lang="en-US" dirty="0" smtClean="0"/>
          </a:p>
          <a:p>
            <a:r>
              <a:rPr lang="en-US" dirty="0"/>
              <a:t>3-Beaudette’s form : Less pathogenic form of NVND , deaths are seen only in young </a:t>
            </a:r>
            <a:r>
              <a:rPr lang="en-US" dirty="0" err="1"/>
              <a:t>birds..Viruses</a:t>
            </a:r>
            <a:r>
              <a:rPr lang="en-US" dirty="0"/>
              <a:t> causes this type of infection are of </a:t>
            </a:r>
            <a:r>
              <a:rPr lang="en-US" dirty="0" err="1"/>
              <a:t>mesogenic</a:t>
            </a:r>
            <a:r>
              <a:rPr lang="en-US" dirty="0"/>
              <a:t> </a:t>
            </a:r>
            <a:r>
              <a:rPr lang="en-US" dirty="0" err="1"/>
              <a:t>pathotype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</a:p>
          <a:p>
            <a:pPr marL="0" indent="0" algn="l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914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107" y="836712"/>
            <a:ext cx="6965245" cy="1202485"/>
          </a:xfrm>
        </p:spPr>
        <p:txBody>
          <a:bodyPr>
            <a:normAutofit/>
          </a:bodyPr>
          <a:lstStyle/>
          <a:p>
            <a:pPr marL="571500" indent="-571500" rtl="0"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FF0000"/>
                </a:solidFill>
              </a:rPr>
              <a:t>Forms of Newcastle disease</a:t>
            </a:r>
            <a:endParaRPr lang="ar-IQ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240" y="2204864"/>
            <a:ext cx="7355160" cy="392129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4-</a:t>
            </a:r>
            <a:r>
              <a:rPr lang="en-US" dirty="0" smtClean="0"/>
              <a:t> </a:t>
            </a:r>
            <a:r>
              <a:rPr lang="en-US" b="1" dirty="0" smtClean="0"/>
              <a:t>Hitchner’s form </a:t>
            </a:r>
            <a:r>
              <a:rPr lang="en-US" dirty="0" smtClean="0"/>
              <a:t>: Causes mild or inapparent      respiratory infections, caused by the viruses of the lentogenic pathotype.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5-</a:t>
            </a:r>
            <a:r>
              <a:rPr lang="en-US" dirty="0" smtClean="0"/>
              <a:t> </a:t>
            </a:r>
            <a:r>
              <a:rPr lang="en-US" b="1" dirty="0" smtClean="0"/>
              <a:t>Asymptomatic –enteric form: </a:t>
            </a:r>
            <a:r>
              <a:rPr lang="en-US" dirty="0" smtClean="0"/>
              <a:t>Gut infections with lentogenic viruses causing no obvious disease.         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06368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404664"/>
            <a:ext cx="7808748" cy="1008113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Method of spread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232" y="1484784"/>
            <a:ext cx="7499176" cy="4824536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Aerosol from infected bird excretions.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Mechanical vectors.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Vaccinations : May cause the disease.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Wild birds.  </a:t>
            </a:r>
            <a:endParaRPr lang="en-US" dirty="0"/>
          </a:p>
          <a:p>
            <a:pPr algn="l" rtl="0"/>
            <a:r>
              <a:rPr lang="en-US" sz="4000" u="sng" dirty="0" smtClean="0">
                <a:solidFill>
                  <a:srgbClr val="FF0000"/>
                </a:solidFill>
              </a:rPr>
              <a:t>Mortality</a:t>
            </a:r>
            <a:r>
              <a:rPr lang="en-US" dirty="0" smtClean="0"/>
              <a:t>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Lentogenic</a:t>
            </a:r>
            <a:r>
              <a:rPr lang="en-US" dirty="0" smtClean="0"/>
              <a:t> and mesogenic :Negligible if not           complicated.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Velogenic</a:t>
            </a:r>
            <a:r>
              <a:rPr lang="en-US" dirty="0" smtClean="0"/>
              <a:t>: Up to 50 % in adults and 90 % in chicks.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Exotic ND ( VVND ) :Up to 90 -100 %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8227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733656" cy="566936"/>
          </a:xfrm>
        </p:spPr>
        <p:txBody>
          <a:bodyPr>
            <a:normAutofit fontScale="90000"/>
          </a:bodyPr>
          <a:lstStyle/>
          <a:p>
            <a:pPr rtl="0"/>
            <a:r>
              <a:rPr lang="en-US" b="1" u="sng" dirty="0" smtClean="0">
                <a:solidFill>
                  <a:srgbClr val="FF0000"/>
                </a:solidFill>
              </a:rPr>
              <a:t>Clinical signs </a:t>
            </a:r>
            <a:r>
              <a:rPr lang="en-US" u="sng" dirty="0" smtClean="0">
                <a:solidFill>
                  <a:srgbClr val="FF0000"/>
                </a:solidFill>
              </a:rPr>
              <a:t>: </a:t>
            </a:r>
            <a:r>
              <a:rPr lang="en-US" b="1" u="sng" dirty="0" smtClean="0">
                <a:solidFill>
                  <a:schemeClr val="tx2"/>
                </a:solidFill>
              </a:rPr>
              <a:t>Young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endParaRPr lang="ar-IQ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7959828" cy="453650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1-</a:t>
            </a:r>
            <a:r>
              <a:rPr lang="ar-IQ" dirty="0" smtClean="0">
                <a:solidFill>
                  <a:srgbClr val="FF0000"/>
                </a:solidFill>
              </a:rPr>
              <a:t>   </a:t>
            </a:r>
            <a:r>
              <a:rPr lang="en-US" dirty="0" smtClean="0"/>
              <a:t>Gasping, coughing ,</a:t>
            </a:r>
            <a:r>
              <a:rPr lang="en-US" dirty="0" err="1" smtClean="0"/>
              <a:t>rales</a:t>
            </a:r>
            <a:r>
              <a:rPr lang="en-US" dirty="0" smtClean="0"/>
              <a:t> and nasal </a:t>
            </a:r>
            <a:r>
              <a:rPr lang="ar-IQ" dirty="0" smtClean="0"/>
              <a:t> </a:t>
            </a:r>
            <a:r>
              <a:rPr lang="en-US" dirty="0" smtClean="0"/>
              <a:t> 1.Respiratory signs:</a:t>
            </a:r>
          </a:p>
          <a:p>
            <a:pPr marL="0" indent="0" algn="l">
              <a:buNone/>
            </a:pPr>
            <a:r>
              <a:rPr lang="en-US" dirty="0" smtClean="0"/>
              <a:t>     discharge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2.</a:t>
            </a:r>
            <a:r>
              <a:rPr lang="en-US" dirty="0" smtClean="0"/>
              <a:t>CNS signs : Follow respiratory signs : Twisted neck ,</a:t>
            </a:r>
          </a:p>
          <a:p>
            <a:pPr marL="0" indent="0" algn="l">
              <a:buNone/>
            </a:pPr>
            <a:r>
              <a:rPr lang="en-US" dirty="0" smtClean="0"/>
              <a:t>   stargazing and </a:t>
            </a:r>
            <a:r>
              <a:rPr lang="en-US" dirty="0" err="1" smtClean="0"/>
              <a:t>opisthotonus</a:t>
            </a:r>
            <a:r>
              <a:rPr lang="en-US" dirty="0" smtClean="0"/>
              <a:t>.   </a:t>
            </a:r>
          </a:p>
          <a:p>
            <a:pPr marL="0" indent="0" algn="l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3.</a:t>
            </a:r>
            <a:r>
              <a:rPr lang="en-US" dirty="0" smtClean="0"/>
              <a:t>Signs of digestive system : Diarrhea , greenish diarrhea , </a:t>
            </a:r>
          </a:p>
          <a:p>
            <a:pPr marL="0" indent="0" algn="l">
              <a:buNone/>
            </a:pPr>
            <a:r>
              <a:rPr lang="en-US" dirty="0" smtClean="0"/>
              <a:t>    bloody diarrhea.</a:t>
            </a:r>
          </a:p>
          <a:p>
            <a:pPr marL="0" indent="0" algn="l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4.</a:t>
            </a:r>
            <a:r>
              <a:rPr lang="en-US" dirty="0" smtClean="0"/>
              <a:t>Ocular signs: Lacrimation and conjunctivitis.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5592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116042"/>
          </a:xfrm>
        </p:spPr>
        <p:txBody>
          <a:bodyPr>
            <a:normAutofit/>
          </a:bodyPr>
          <a:lstStyle/>
          <a:p>
            <a:pPr algn="l" rtl="0"/>
            <a:r>
              <a:rPr lang="en-US" sz="4000" b="1" u="sng" dirty="0" smtClean="0">
                <a:solidFill>
                  <a:srgbClr val="C00000"/>
                </a:solidFill>
              </a:rPr>
              <a:t>Clinical signs </a:t>
            </a:r>
            <a:r>
              <a:rPr lang="en-US" sz="4000" b="1" u="sng" dirty="0" smtClean="0">
                <a:solidFill>
                  <a:schemeClr val="tx2"/>
                </a:solidFill>
              </a:rPr>
              <a:t>:</a:t>
            </a:r>
            <a:r>
              <a:rPr lang="en-US" sz="4000" b="1" dirty="0" smtClean="0">
                <a:solidFill>
                  <a:schemeClr val="tx2"/>
                </a:solidFill>
              </a:rPr>
              <a:t> </a:t>
            </a:r>
            <a:r>
              <a:rPr lang="en-US" sz="4000" b="1" u="sng" dirty="0" smtClean="0">
                <a:solidFill>
                  <a:schemeClr val="tx2"/>
                </a:solidFill>
              </a:rPr>
              <a:t>Adult</a:t>
            </a:r>
            <a:endParaRPr lang="ar-IQ" sz="4000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2000240"/>
            <a:ext cx="7499176" cy="3489251"/>
          </a:xfrm>
        </p:spPr>
        <p:txBody>
          <a:bodyPr>
            <a:normAutofit/>
          </a:bodyPr>
          <a:lstStyle/>
          <a:p>
            <a:pPr marL="457200" indent="-457200" algn="l" rtl="0">
              <a:buNone/>
            </a:pPr>
            <a:r>
              <a:rPr lang="en-US" dirty="0" smtClean="0"/>
              <a:t>1- Mild respiratory signs.</a:t>
            </a:r>
          </a:p>
          <a:p>
            <a:pPr marL="457200" indent="-457200" algn="l" rtl="0">
              <a:buNone/>
            </a:pPr>
            <a:endParaRPr lang="en-US" dirty="0" smtClean="0"/>
          </a:p>
          <a:p>
            <a:pPr marL="457200" indent="-457200" algn="l" rtl="0">
              <a:buNone/>
            </a:pPr>
            <a:r>
              <a:rPr lang="en-US" dirty="0" smtClean="0"/>
              <a:t>2- Few CNS signs.</a:t>
            </a:r>
          </a:p>
          <a:p>
            <a:pPr marL="457200" indent="-457200" algn="l" rtl="0">
              <a:buNone/>
            </a:pPr>
            <a:endParaRPr lang="en-US" dirty="0" smtClean="0"/>
          </a:p>
          <a:p>
            <a:pPr marL="457200" indent="-457200" algn="l" rtl="0">
              <a:buNone/>
            </a:pPr>
            <a:r>
              <a:rPr lang="en-US" dirty="0" smtClean="0"/>
              <a:t>3- Layers may cease to produce .</a:t>
            </a:r>
          </a:p>
          <a:p>
            <a:pPr marL="457200" indent="-457200" algn="l" rtl="0">
              <a:buNone/>
            </a:pPr>
            <a:endParaRPr lang="en-US" dirty="0" smtClean="0"/>
          </a:p>
          <a:p>
            <a:pPr marL="457200" indent="-457200" algn="l" rtl="0">
              <a:buNone/>
            </a:pPr>
            <a:r>
              <a:rPr lang="en-US" dirty="0" smtClean="0"/>
              <a:t>4- Eggs are of low quality and rough </a:t>
            </a:r>
            <a:r>
              <a:rPr lang="en-US" smtClean="0"/>
              <a:t>or   </a:t>
            </a:r>
            <a:r>
              <a:rPr lang="en-US" dirty="0" smtClean="0"/>
              <a:t>soft  </a:t>
            </a:r>
            <a:r>
              <a:rPr lang="en-US" smtClean="0"/>
              <a:t>shell .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4382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1264" cy="1332066"/>
          </a:xfrm>
        </p:spPr>
        <p:txBody>
          <a:bodyPr>
            <a:normAutofit/>
          </a:bodyPr>
          <a:lstStyle/>
          <a:p>
            <a:pPr algn="l" rtl="0"/>
            <a:r>
              <a:rPr lang="en-US" sz="4800" u="sng" dirty="0" smtClean="0">
                <a:solidFill>
                  <a:srgbClr val="FF0000"/>
                </a:solidFill>
              </a:rPr>
              <a:t>Post –mortem lesion</a:t>
            </a:r>
            <a:endParaRPr lang="ar-IQ" sz="48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256" y="2060848"/>
            <a:ext cx="7211144" cy="40653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Severe inflammation of trachea and air sacs.</a:t>
            </a:r>
          </a:p>
          <a:p>
            <a:pPr marL="0" indent="0" algn="l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Hemorrhagic ulcerations in the mucosa of gut and</a:t>
            </a:r>
          </a:p>
          <a:p>
            <a:pPr marL="0" indent="0" algn="l">
              <a:buNone/>
            </a:pPr>
            <a:r>
              <a:rPr lang="en-US" dirty="0" smtClean="0"/>
              <a:t>   </a:t>
            </a:r>
            <a:r>
              <a:rPr lang="en-US" dirty="0" err="1" smtClean="0"/>
              <a:t>cecal</a:t>
            </a:r>
            <a:r>
              <a:rPr lang="en-US" dirty="0" smtClean="0"/>
              <a:t>  tonsils.</a:t>
            </a:r>
          </a:p>
          <a:p>
            <a:pPr marL="0" indent="0" algn="l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3-</a:t>
            </a:r>
            <a:r>
              <a:rPr lang="en-US" dirty="0" smtClean="0"/>
              <a:t> Severe hemorrhages of mucosal surface of the </a:t>
            </a:r>
          </a:p>
          <a:p>
            <a:pPr marL="0" indent="0" algn="l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proventriculus</a:t>
            </a:r>
            <a:r>
              <a:rPr lang="en-US" dirty="0" smtClean="0"/>
              <a:t>  and gizzard.  </a:t>
            </a:r>
          </a:p>
          <a:p>
            <a:pPr marL="0" indent="0" algn="l">
              <a:buNone/>
            </a:pPr>
            <a:r>
              <a:rPr lang="en-US" dirty="0" smtClean="0"/>
              <a:t>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0529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أساسية">
  <a:themeElements>
    <a:clrScheme name="أساسية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أساسي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ساسي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444</TotalTime>
  <Words>1263</Words>
  <Application>Microsoft Office PowerPoint</Application>
  <PresentationFormat>عرض على الشاشة (3:4)‏</PresentationFormat>
  <Paragraphs>194</Paragraphs>
  <Slides>22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22</vt:i4>
      </vt:variant>
    </vt:vector>
  </HeadingPairs>
  <TitlesOfParts>
    <vt:vector size="24" baseType="lpstr">
      <vt:lpstr>ملتقى</vt:lpstr>
      <vt:lpstr>أساسية</vt:lpstr>
      <vt:lpstr>عرض تقديمي في PowerPoint</vt:lpstr>
      <vt:lpstr>Newcastle disease                          </vt:lpstr>
      <vt:lpstr>Strains of ND viruses </vt:lpstr>
      <vt:lpstr>Forms of Newcastle disease </vt:lpstr>
      <vt:lpstr>Forms of Newcastle disease</vt:lpstr>
      <vt:lpstr>Method of spread </vt:lpstr>
      <vt:lpstr>Clinical signs : Young </vt:lpstr>
      <vt:lpstr>Clinical signs : Adult</vt:lpstr>
      <vt:lpstr>Post –mortem lesion</vt:lpstr>
      <vt:lpstr>Differential diagnosis</vt:lpstr>
      <vt:lpstr>Diagnosis</vt:lpstr>
      <vt:lpstr>Treatment </vt:lpstr>
      <vt:lpstr>Types of ND Vaccines </vt:lpstr>
      <vt:lpstr>Common ND Vaccination Schedule </vt:lpstr>
      <vt:lpstr>1Avian Influenza { Bird flu } </vt:lpstr>
      <vt:lpstr>عرض تقديمي في PowerPoint</vt:lpstr>
      <vt:lpstr>Clinical signs </vt:lpstr>
      <vt:lpstr>Post – mortem lesions:</vt:lpstr>
      <vt:lpstr>عرض تقديمي في PowerPoint</vt:lpstr>
      <vt:lpstr>عرض تقديمي في PowerPoint</vt:lpstr>
      <vt:lpstr>عرض تقديمي في PowerPoint</vt:lpstr>
      <vt:lpstr>Supportive Care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Newcastle disease</dc:title>
  <dc:creator>Toshiba</dc:creator>
  <cp:lastModifiedBy>Maher</cp:lastModifiedBy>
  <cp:revision>58</cp:revision>
  <dcterms:created xsi:type="dcterms:W3CDTF">2013-03-03T16:17:28Z</dcterms:created>
  <dcterms:modified xsi:type="dcterms:W3CDTF">2025-02-08T08:13:39Z</dcterms:modified>
</cp:coreProperties>
</file>